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292C-53F3-4203-8701-236C478ACF7E}" type="datetimeFigureOut">
              <a:rPr lang="en-US" smtClean="0"/>
              <a:t>23-Sep-17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BD20-15FD-480D-BA43-B83081B87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6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292C-53F3-4203-8701-236C478ACF7E}" type="datetimeFigureOut">
              <a:rPr lang="en-US" smtClean="0"/>
              <a:t>23-Sep-17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BD20-15FD-480D-BA43-B83081B87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3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292C-53F3-4203-8701-236C478ACF7E}" type="datetimeFigureOut">
              <a:rPr lang="en-US" smtClean="0"/>
              <a:t>23-Sep-17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BD20-15FD-480D-BA43-B83081B87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292C-53F3-4203-8701-236C478ACF7E}" type="datetimeFigureOut">
              <a:rPr lang="en-US" smtClean="0"/>
              <a:t>23-Sep-17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BD20-15FD-480D-BA43-B83081B87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18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292C-53F3-4203-8701-236C478ACF7E}" type="datetimeFigureOut">
              <a:rPr lang="en-US" smtClean="0"/>
              <a:t>23-Sep-17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BD20-15FD-480D-BA43-B83081B87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2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292C-53F3-4203-8701-236C478ACF7E}" type="datetimeFigureOut">
              <a:rPr lang="en-US" smtClean="0"/>
              <a:t>23-Sep-17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BD20-15FD-480D-BA43-B83081B87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2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292C-53F3-4203-8701-236C478ACF7E}" type="datetimeFigureOut">
              <a:rPr lang="en-US" smtClean="0"/>
              <a:t>23-Sep-17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BD20-15FD-480D-BA43-B83081B87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292C-53F3-4203-8701-236C478ACF7E}" type="datetimeFigureOut">
              <a:rPr lang="en-US" smtClean="0"/>
              <a:t>23-Sep-17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BD20-15FD-480D-BA43-B83081B87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292C-53F3-4203-8701-236C478ACF7E}" type="datetimeFigureOut">
              <a:rPr lang="en-US" smtClean="0"/>
              <a:t>23-Sep-17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BD20-15FD-480D-BA43-B83081B87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9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292C-53F3-4203-8701-236C478ACF7E}" type="datetimeFigureOut">
              <a:rPr lang="en-US" smtClean="0"/>
              <a:t>23-Sep-17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BD20-15FD-480D-BA43-B83081B87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9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292C-53F3-4203-8701-236C478ACF7E}" type="datetimeFigureOut">
              <a:rPr lang="en-US" smtClean="0"/>
              <a:t>23-Sep-17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BD20-15FD-480D-BA43-B83081B87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9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4292C-53F3-4203-8701-236C478ACF7E}" type="datetimeFigureOut">
              <a:rPr lang="en-US" smtClean="0"/>
              <a:t>23-Sep-17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FBD20-15FD-480D-BA43-B83081B87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2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15119"/>
            <a:ext cx="9144000" cy="69484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/>
                </a:solidFill>
                <a:latin typeface="Agency FB" panose="020B0503020202020204" pitchFamily="34" charset="0"/>
              </a:rPr>
              <a:t>Atomic Theory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206268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By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Sepalika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Kularatne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337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Bohr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05834"/>
            <a:ext cx="10894690" cy="5052166"/>
          </a:xfrm>
        </p:spPr>
        <p:txBody>
          <a:bodyPr>
            <a:normAutofit/>
          </a:bodyPr>
          <a:lstStyle/>
          <a:p>
            <a:r>
              <a:rPr lang="en-US" sz="2000" dirty="0"/>
              <a:t>Bohr used H atom as the model</a:t>
            </a:r>
          </a:p>
          <a:p>
            <a:r>
              <a:rPr lang="en-US" sz="2000" dirty="0"/>
              <a:t>1 electron . And 1 proton.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Electrons are moving in orbitals(shells). Each shell has a specific energy</a:t>
            </a:r>
          </a:p>
          <a:p>
            <a:r>
              <a:rPr lang="en-US" sz="2000" b="1" dirty="0"/>
              <a:t>Ground state</a:t>
            </a:r>
            <a:r>
              <a:rPr lang="en-US" sz="2000" dirty="0"/>
              <a:t> is when the electron is at </a:t>
            </a:r>
          </a:p>
          <a:p>
            <a:pPr marL="0" indent="0">
              <a:buNone/>
            </a:pPr>
            <a:r>
              <a:rPr lang="en-US" sz="2000" dirty="0"/>
              <a:t>       the lowest energy state, this is where n = 1,</a:t>
            </a:r>
          </a:p>
          <a:p>
            <a:r>
              <a:rPr lang="en-US" sz="2000" b="1" dirty="0"/>
              <a:t>Excited state</a:t>
            </a:r>
            <a:r>
              <a:rPr lang="en-US" sz="2000" dirty="0"/>
              <a:t> is when the electron is in the higher energy shells</a:t>
            </a:r>
          </a:p>
          <a:p>
            <a:pPr marL="0" indent="0">
              <a:buNone/>
            </a:pPr>
            <a:r>
              <a:rPr lang="en-US" sz="2000" dirty="0"/>
              <a:t>    (above the lowest energy level = ground state) </a:t>
            </a:r>
          </a:p>
          <a:p>
            <a:r>
              <a:rPr lang="en-US" sz="2000" dirty="0"/>
              <a:t>Electron needs to absorb energy(shock or electricity)  </a:t>
            </a:r>
          </a:p>
          <a:p>
            <a:pPr marL="0" indent="0">
              <a:buNone/>
            </a:pPr>
            <a:r>
              <a:rPr lang="en-US" sz="2000" dirty="0"/>
              <a:t>   to get to higher energy levels.</a:t>
            </a:r>
          </a:p>
          <a:p>
            <a:r>
              <a:rPr lang="en-US" sz="2000" dirty="0"/>
              <a:t>Energy is released when </a:t>
            </a:r>
            <a:r>
              <a:rPr lang="en-US" sz="2000" dirty="0" err="1"/>
              <a:t>elns</a:t>
            </a:r>
            <a:r>
              <a:rPr lang="en-US" sz="2000" dirty="0"/>
              <a:t> jump(or drops) from excited states (n= 2, 3, 4) to the ground state.  This energy converts to different waves and are visible as different color spectra. </a:t>
            </a:r>
          </a:p>
        </p:txBody>
      </p:sp>
      <p:sp>
        <p:nvSpPr>
          <p:cNvPr id="6" name="AutoShape 6" descr="Related image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Related image"/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https://upload.wikimedia.org/wikipedia/commons/thumb/a/a5/Bohr_atom_model_English.svg/420px-Bohr_atom_model_English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812" y="348086"/>
            <a:ext cx="4267665" cy="364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1151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3021"/>
          </a:xfrm>
        </p:spPr>
        <p:txBody>
          <a:bodyPr>
            <a:normAutofit/>
          </a:bodyPr>
          <a:lstStyle/>
          <a:p>
            <a:r>
              <a:rPr lang="en-US" sz="3200" dirty="0"/>
              <a:t>Calculations: Enthalpy change for electrons between shells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2301411"/>
                <a:ext cx="5181600" cy="3875551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sz="2200" dirty="0">
                    <a:solidFill>
                      <a:schemeClr val="accent5"/>
                    </a:solidFill>
                  </a:rPr>
                  <a:t>You can do this problem in two ways</a:t>
                </a:r>
              </a:p>
              <a:p>
                <a:pPr marL="0" indent="0">
                  <a:buNone/>
                </a:pPr>
                <a:r>
                  <a:rPr lang="en-US" sz="2200" b="1" dirty="0"/>
                  <a:t>Method 1</a:t>
                </a: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rgbClr val="FF0000"/>
                    </a:solidFill>
                  </a:rPr>
                  <a:t>Energy of an electron in n energy level</a:t>
                </a:r>
                <a:endParaRPr lang="en-US" sz="2000" dirty="0">
                  <a:solidFill>
                    <a:schemeClr val="accent6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sz="21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You have to calculate two energy values separately for n= 2 and n=4   E</a:t>
                </a:r>
                <a:r>
                  <a:rPr lang="en-US" sz="2100" baseline="-250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4</a:t>
                </a:r>
                <a:r>
                  <a:rPr lang="en-US" sz="21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 and E</a:t>
                </a:r>
                <a:r>
                  <a:rPr lang="en-US" sz="2100" baseline="-250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2</a:t>
                </a:r>
                <a:r>
                  <a:rPr lang="en-US" sz="21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 respectively</a:t>
                </a:r>
              </a:p>
              <a:p>
                <a:r>
                  <a:rPr lang="en-US" sz="21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Then by subtracting two(E</a:t>
                </a:r>
                <a:r>
                  <a:rPr lang="en-US" sz="2100" baseline="-250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4</a:t>
                </a:r>
                <a:r>
                  <a:rPr lang="en-US" sz="21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 –E</a:t>
                </a:r>
                <a:r>
                  <a:rPr lang="en-US" sz="2100" baseline="-250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2</a:t>
                </a:r>
                <a:r>
                  <a:rPr lang="en-US" sz="21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 )values will give you the </a:t>
                </a:r>
                <a:r>
                  <a:rPr lang="el-GR" sz="21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Δ</a:t>
                </a:r>
                <a:r>
                  <a:rPr lang="en-US" sz="21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E</a:t>
                </a:r>
              </a:p>
              <a:p>
                <a:r>
                  <a:rPr lang="en-US" sz="21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Value always negative.</a:t>
                </a:r>
              </a:p>
              <a:p>
                <a:r>
                  <a:rPr lang="en-US" sz="21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 It has nothing to do with mathematical + or – it means energy is given out(exothermic)</a:t>
                </a:r>
              </a:p>
              <a:p>
                <a:r>
                  <a:rPr lang="en-US" sz="21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This released energy will match a wavelength of some range in the spectrum </a:t>
                </a:r>
              </a:p>
              <a:p>
                <a:r>
                  <a:rPr lang="en-US" sz="21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from the  value of wavelength you can get what color line you can see there.</a:t>
                </a:r>
              </a:p>
              <a:p>
                <a:endParaRPr lang="en-US" sz="2100" dirty="0">
                  <a:solidFill>
                    <a:schemeClr val="accent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2301411"/>
                <a:ext cx="5181600" cy="3875551"/>
              </a:xfrm>
              <a:blipFill>
                <a:blip r:embed="rId2"/>
                <a:stretch>
                  <a:fillRect l="-471" t="-1890" r="-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2373330"/>
                <a:ext cx="5181600" cy="3803632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sz="2300" dirty="0">
                    <a:solidFill>
                      <a:schemeClr val="accent6"/>
                    </a:solidFill>
                  </a:rPr>
                  <a:t>Planck's constant, </a:t>
                </a:r>
                <a:r>
                  <a:rPr lang="en-US" sz="2300" i="1" dirty="0">
                    <a:solidFill>
                      <a:schemeClr val="accent6"/>
                    </a:solidFill>
                  </a:rPr>
                  <a:t>h</a:t>
                </a:r>
                <a:r>
                  <a:rPr lang="en-US" sz="2300" dirty="0">
                    <a:solidFill>
                      <a:schemeClr val="accent6"/>
                    </a:solidFill>
                  </a:rPr>
                  <a:t> = 6.63×10</a:t>
                </a:r>
                <a:r>
                  <a:rPr lang="en-US" sz="2300" baseline="30000" dirty="0">
                    <a:solidFill>
                      <a:schemeClr val="accent6"/>
                    </a:solidFill>
                  </a:rPr>
                  <a:t>−34</a:t>
                </a:r>
                <a:r>
                  <a:rPr lang="en-US" sz="2300" dirty="0">
                    <a:solidFill>
                      <a:schemeClr val="accent6"/>
                    </a:solidFill>
                  </a:rPr>
                  <a:t> J · s</a:t>
                </a:r>
              </a:p>
              <a:p>
                <a:pPr marL="0" indent="0">
                  <a:buNone/>
                </a:pPr>
                <a:r>
                  <a:rPr lang="en-US" sz="2300" dirty="0">
                    <a:solidFill>
                      <a:schemeClr val="accent6"/>
                    </a:solidFill>
                  </a:rPr>
                  <a:t>Rydberg constant for hydrogen </a:t>
                </a:r>
                <a:r>
                  <a:rPr lang="en-US" sz="2300" i="1" dirty="0">
                    <a:solidFill>
                      <a:schemeClr val="accent6"/>
                    </a:solidFill>
                  </a:rPr>
                  <a:t>R</a:t>
                </a:r>
                <a:r>
                  <a:rPr lang="en-US" sz="2300" dirty="0">
                    <a:solidFill>
                      <a:schemeClr val="accent6"/>
                    </a:solidFill>
                  </a:rPr>
                  <a:t> = 1.097×10</a:t>
                </a:r>
                <a:r>
                  <a:rPr lang="en-US" sz="2300" baseline="30000" dirty="0">
                    <a:solidFill>
                      <a:schemeClr val="accent6"/>
                    </a:solidFill>
                  </a:rPr>
                  <a:t>7</a:t>
                </a:r>
                <a:r>
                  <a:rPr lang="en-US" sz="2300" dirty="0">
                    <a:solidFill>
                      <a:schemeClr val="accent6"/>
                    </a:solidFill>
                  </a:rPr>
                  <a:t> m</a:t>
                </a:r>
                <a:r>
                  <a:rPr lang="en-US" sz="2300" baseline="30000" dirty="0">
                    <a:solidFill>
                      <a:schemeClr val="accent6"/>
                    </a:solidFill>
                  </a:rPr>
                  <a:t>−1</a:t>
                </a:r>
                <a:r>
                  <a:rPr lang="en-US" sz="2300" dirty="0">
                    <a:solidFill>
                      <a:schemeClr val="accent6"/>
                    </a:solidFill>
                  </a:rPr>
                  <a:t> </a:t>
                </a:r>
              </a:p>
              <a:p>
                <a:pPr marL="0" indent="0">
                  <a:buNone/>
                </a:pPr>
                <a:r>
                  <a:rPr lang="en-US" sz="2300" dirty="0">
                    <a:solidFill>
                      <a:schemeClr val="accent6"/>
                    </a:solidFill>
                  </a:rPr>
                  <a:t>speed of light, </a:t>
                </a:r>
                <a:r>
                  <a:rPr lang="en-US" sz="2300" i="1" dirty="0">
                    <a:solidFill>
                      <a:schemeClr val="accent6"/>
                    </a:solidFill>
                  </a:rPr>
                  <a:t>c</a:t>
                </a:r>
                <a:r>
                  <a:rPr lang="en-US" sz="2300" dirty="0">
                    <a:solidFill>
                      <a:schemeClr val="accent6"/>
                    </a:solidFill>
                  </a:rPr>
                  <a:t> = 3.00×10</a:t>
                </a:r>
                <a:r>
                  <a:rPr lang="en-US" sz="2300" baseline="30000" dirty="0">
                    <a:solidFill>
                      <a:schemeClr val="accent6"/>
                    </a:solidFill>
                  </a:rPr>
                  <a:t>8</a:t>
                </a:r>
                <a:r>
                  <a:rPr lang="en-US" sz="2300" dirty="0">
                    <a:solidFill>
                      <a:schemeClr val="accent6"/>
                    </a:solidFill>
                  </a:rPr>
                  <a:t> m/s</a:t>
                </a:r>
              </a:p>
              <a:p>
                <a:pPr marL="0" indent="0">
                  <a:buNone/>
                </a:pPr>
                <a:endParaRPr lang="en-US" sz="1900" dirty="0"/>
              </a:p>
              <a:p>
                <a:pPr marL="0" indent="0">
                  <a:buNone/>
                </a:pPr>
                <a:r>
                  <a:rPr lang="en-US" sz="2300" dirty="0"/>
                  <a:t>Calculate Energy of </a:t>
                </a:r>
                <a:r>
                  <a:rPr lang="en-US" sz="2300" dirty="0" err="1"/>
                  <a:t>Eln</a:t>
                </a:r>
                <a:r>
                  <a:rPr lang="en-US" sz="2300" dirty="0"/>
                  <a:t> at 4</a:t>
                </a:r>
                <a:r>
                  <a:rPr lang="en-US" sz="2300" baseline="30000" dirty="0"/>
                  <a:t>th</a:t>
                </a:r>
                <a:r>
                  <a:rPr lang="en-US" sz="2300" dirty="0"/>
                  <a:t> level   </a:t>
                </a:r>
              </a:p>
              <a:p>
                <a:pPr marL="0" indent="0">
                  <a:buNone/>
                </a:pPr>
                <a:r>
                  <a:rPr lang="en-US" sz="2300" i="1" dirty="0"/>
                  <a:t>n</a:t>
                </a:r>
                <a:r>
                  <a:rPr lang="en-US" sz="2300" dirty="0"/>
                  <a:t> = 4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3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3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2300" dirty="0"/>
                            <m:t>6.63×10</m:t>
                          </m:r>
                          <m:r>
                            <m:rPr>
                              <m:nor/>
                            </m:rPr>
                            <a:rPr lang="en-US" sz="2300" baseline="30000" dirty="0"/>
                            <m:t>−34</m:t>
                          </m:r>
                          <m:r>
                            <m:rPr>
                              <m:nor/>
                            </m:rPr>
                            <a:rPr lang="en-US" sz="23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2300" dirty="0"/>
                            <m:t>J</m:t>
                          </m:r>
                          <m:r>
                            <m:rPr>
                              <m:nor/>
                            </m:rPr>
                            <a:rPr lang="en-US" sz="2300" dirty="0"/>
                            <m:t> · </m:t>
                          </m:r>
                          <m:r>
                            <m:rPr>
                              <m:nor/>
                            </m:rPr>
                            <a:rPr lang="en-US" sz="2300" dirty="0"/>
                            <m:t>s</m:t>
                          </m:r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en-US" sz="2300" dirty="0" smtClean="0"/>
                            <m:t>1.097×10</m:t>
                          </m:r>
                          <m:r>
                            <m:rPr>
                              <m:nor/>
                            </m:rPr>
                            <a:rPr lang="en-US" sz="2300" baseline="30000" dirty="0" smtClean="0"/>
                            <m:t>7</m:t>
                          </m:r>
                          <m:r>
                            <m:rPr>
                              <m:nor/>
                            </m:rPr>
                            <a:rPr lang="en-US" sz="2300" dirty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en-US" sz="2300" dirty="0" smtClean="0"/>
                            <m:t>m</m:t>
                          </m:r>
                          <m:r>
                            <m:rPr>
                              <m:nor/>
                            </m:rPr>
                            <a:rPr lang="en-US" sz="2300" baseline="30000" dirty="0" smtClean="0"/>
                            <m:t>−1</m:t>
                          </m:r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en-US" sz="2300" dirty="0" smtClean="0"/>
                            <m:t>3.00×10</m:t>
                          </m:r>
                          <m:r>
                            <m:rPr>
                              <m:nor/>
                            </m:rPr>
                            <a:rPr lang="en-US" sz="2300" baseline="30000" dirty="0" smtClean="0"/>
                            <m:t>8</m:t>
                          </m:r>
                          <m:r>
                            <m:rPr>
                              <m:nor/>
                            </m:rPr>
                            <a:rPr lang="en-US" sz="2300" dirty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en-US" sz="2300" dirty="0" smtClean="0"/>
                            <m:t>m</m:t>
                          </m:r>
                          <m:r>
                            <m:rPr>
                              <m:nor/>
                            </m:rPr>
                            <a:rPr lang="en-US" sz="2300" dirty="0" smtClean="0"/>
                            <m:t>/</m:t>
                          </m:r>
                          <m:r>
                            <m:rPr>
                              <m:nor/>
                            </m:rPr>
                            <a:rPr lang="en-US" sz="2300" dirty="0" smtClean="0"/>
                            <m:t>s</m:t>
                          </m:r>
                        </m:num>
                        <m:den>
                          <m:sSup>
                            <m:sSupPr>
                              <m:ctrlPr>
                                <a:rPr lang="en-US" sz="23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3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3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300" dirty="0"/>
              </a:p>
              <a:p>
                <a:pPr marL="0" indent="0">
                  <a:buNone/>
                </a:pPr>
                <a:r>
                  <a:rPr lang="en-US" sz="2300" dirty="0"/>
                  <a:t> for n= 2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3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3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3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2300" dirty="0"/>
                            <m:t>6.63×10</m:t>
                          </m:r>
                          <m:r>
                            <m:rPr>
                              <m:nor/>
                            </m:rPr>
                            <a:rPr lang="en-US" sz="2300" baseline="30000" dirty="0"/>
                            <m:t>−34</m:t>
                          </m:r>
                          <m:r>
                            <m:rPr>
                              <m:nor/>
                            </m:rPr>
                            <a:rPr lang="en-US" sz="23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2300" dirty="0"/>
                            <m:t>J</m:t>
                          </m:r>
                          <m:r>
                            <m:rPr>
                              <m:nor/>
                            </m:rPr>
                            <a:rPr lang="en-US" sz="2300" dirty="0"/>
                            <m:t> · </m:t>
                          </m:r>
                          <m:r>
                            <m:rPr>
                              <m:nor/>
                            </m:rPr>
                            <a:rPr lang="en-US" sz="2300" dirty="0"/>
                            <m:t>s</m:t>
                          </m:r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en-US" sz="2300" dirty="0" smtClean="0"/>
                            <m:t>1.097×10</m:t>
                          </m:r>
                          <m:r>
                            <m:rPr>
                              <m:nor/>
                            </m:rPr>
                            <a:rPr lang="en-US" sz="2300" baseline="30000" dirty="0" smtClean="0"/>
                            <m:t>7</m:t>
                          </m:r>
                          <m:r>
                            <m:rPr>
                              <m:nor/>
                            </m:rPr>
                            <a:rPr lang="en-US" sz="2300" dirty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en-US" sz="2300" dirty="0" smtClean="0"/>
                            <m:t>m</m:t>
                          </m:r>
                          <m:r>
                            <m:rPr>
                              <m:nor/>
                            </m:rPr>
                            <a:rPr lang="en-US" sz="2300" baseline="30000" dirty="0" smtClean="0"/>
                            <m:t>−1</m:t>
                          </m:r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en-US" sz="2300" dirty="0" smtClean="0"/>
                            <m:t>3.00×10</m:t>
                          </m:r>
                          <m:r>
                            <m:rPr>
                              <m:nor/>
                            </m:rPr>
                            <a:rPr lang="en-US" sz="2300" baseline="30000" dirty="0" smtClean="0"/>
                            <m:t>8</m:t>
                          </m:r>
                          <m:r>
                            <m:rPr>
                              <m:nor/>
                            </m:rPr>
                            <a:rPr lang="en-US" sz="2300" dirty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en-US" sz="2300" dirty="0" smtClean="0"/>
                            <m:t>m</m:t>
                          </m:r>
                          <m:r>
                            <m:rPr>
                              <m:nor/>
                            </m:rPr>
                            <a:rPr lang="en-US" sz="2300" dirty="0" smtClean="0"/>
                            <m:t>/</m:t>
                          </m:r>
                          <m:r>
                            <m:rPr>
                              <m:nor/>
                            </m:rPr>
                            <a:rPr lang="en-US" sz="2300" dirty="0" smtClean="0"/>
                            <m:t>s</m:t>
                          </m:r>
                        </m:num>
                        <m:den>
                          <m:sSup>
                            <m:sSupPr>
                              <m:ctrlPr>
                                <a:rPr lang="en-US" sz="23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3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3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300" dirty="0"/>
              </a:p>
              <a:p>
                <a:pPr marL="0" indent="0">
                  <a:buNone/>
                </a:pPr>
                <a:r>
                  <a:rPr lang="en-US" sz="2300" baseline="-250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30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300" i="1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300" baseline="-25000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3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300" dirty="0"/>
                  <a:t>-</a:t>
                </a:r>
                <a:r>
                  <a:rPr lang="en-US" sz="2300" baseline="-25000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3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/>
                    </m:sSub>
                  </m:oMath>
                </a14:m>
                <a:r>
                  <a:rPr lang="en-US" sz="2300" dirty="0"/>
                  <a:t>)   = -  J   </a:t>
                </a:r>
              </a:p>
              <a:p>
                <a:pPr marL="0" indent="0">
                  <a:buNone/>
                </a:pPr>
                <a:endParaRPr lang="en-US" sz="2300" dirty="0"/>
              </a:p>
              <a:p>
                <a:pPr marL="0" indent="0">
                  <a:buNone/>
                </a:pPr>
                <a:r>
                  <a:rPr lang="en-US" sz="2300" dirty="0"/>
                  <a:t>the energy value for the photon(energy packet)</a:t>
                </a:r>
              </a:p>
              <a:p>
                <a:pPr marL="0" indent="0">
                  <a:buNone/>
                </a:pPr>
                <a:endParaRPr lang="en-US" sz="21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2373330"/>
                <a:ext cx="5181600" cy="3803632"/>
              </a:xfrm>
              <a:blipFill>
                <a:blip r:embed="rId3"/>
                <a:stretch>
                  <a:fillRect l="-706" t="-2083" b="-1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315844" y="1672683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How much energy is released when an electron is dropped from 4</a:t>
            </a:r>
            <a:r>
              <a:rPr lang="en-US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energy level to 2</a:t>
            </a:r>
            <a:r>
              <a:rPr lang="en-US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nd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energy level</a:t>
            </a:r>
          </a:p>
        </p:txBody>
      </p:sp>
    </p:spTree>
    <p:extLst>
      <p:ext uri="{BB962C8B-B14F-4D97-AF65-F5344CB8AC3E}">
        <p14:creationId xmlns:p14="http://schemas.microsoft.com/office/powerpoint/2010/main" val="3320884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037690"/>
                <a:ext cx="5181600" cy="513927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Method 2</a:t>
                </a: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accent4"/>
                    </a:solidFill>
                  </a:rPr>
                  <a:t>You can directly calculate the value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000" i="1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000" dirty="0">
                    <a:solidFill>
                      <a:schemeClr val="accent4"/>
                    </a:solidFill>
                  </a:rPr>
                  <a:t> using the following equation 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accent6"/>
                  </a:solidFill>
                </a:endParaRPr>
              </a:p>
              <a:p>
                <a:pPr marL="0" indent="0">
                  <a:buNone/>
                </a:pPr>
                <a:r>
                  <a:rPr lang="en-US" sz="1800" dirty="0" err="1"/>
                  <a:t>n</a:t>
                </a:r>
                <a:r>
                  <a:rPr lang="en-US" sz="1800" baseline="-25000" dirty="0" err="1"/>
                  <a:t>initial</a:t>
                </a:r>
                <a:r>
                  <a:rPr lang="en-US" sz="1800" baseline="-25000" dirty="0"/>
                  <a:t> </a:t>
                </a:r>
                <a:r>
                  <a:rPr lang="en-US" sz="1800" dirty="0"/>
                  <a:t>= 4 , </a:t>
                </a:r>
              </a:p>
              <a:p>
                <a:pPr marL="0" indent="0">
                  <a:buNone/>
                </a:pPr>
                <a:r>
                  <a:rPr lang="en-US" sz="1800" dirty="0" err="1"/>
                  <a:t>n</a:t>
                </a:r>
                <a:r>
                  <a:rPr lang="en-US" sz="1800" baseline="-25000" dirty="0" err="1"/>
                  <a:t>final</a:t>
                </a:r>
                <a:r>
                  <a:rPr lang="en-US" sz="1800" baseline="-25000" dirty="0"/>
                  <a:t> </a:t>
                </a:r>
                <a:r>
                  <a:rPr lang="en-US" sz="1800" dirty="0"/>
                  <a:t>= 2      </a:t>
                </a:r>
              </a:p>
              <a:p>
                <a:pPr marL="0" indent="0">
                  <a:buNone/>
                </a:pPr>
                <a:r>
                  <a:rPr lang="en-US" sz="1700" dirty="0"/>
                  <a:t>Planck's constant, </a:t>
                </a:r>
                <a:r>
                  <a:rPr lang="en-US" sz="1700" i="1" dirty="0"/>
                  <a:t>h</a:t>
                </a:r>
                <a:r>
                  <a:rPr lang="en-US" sz="1700" dirty="0"/>
                  <a:t> = 6.63×10</a:t>
                </a:r>
                <a:r>
                  <a:rPr lang="en-US" sz="1700" baseline="30000" dirty="0"/>
                  <a:t>−34</a:t>
                </a:r>
                <a:r>
                  <a:rPr lang="en-US" sz="1700" dirty="0"/>
                  <a:t> J · s</a:t>
                </a:r>
              </a:p>
              <a:p>
                <a:pPr marL="0" indent="0">
                  <a:buNone/>
                </a:pPr>
                <a:r>
                  <a:rPr lang="en-US" sz="1700" dirty="0"/>
                  <a:t>Rydberg constant for hydrogen </a:t>
                </a:r>
                <a:r>
                  <a:rPr lang="en-US" sz="1700" i="1" dirty="0"/>
                  <a:t>R</a:t>
                </a:r>
                <a:r>
                  <a:rPr lang="en-US" sz="1700" dirty="0"/>
                  <a:t> = 1.097×10</a:t>
                </a:r>
                <a:r>
                  <a:rPr lang="en-US" sz="1700" baseline="30000" dirty="0"/>
                  <a:t>7</a:t>
                </a:r>
                <a:r>
                  <a:rPr lang="en-US" sz="1700" dirty="0"/>
                  <a:t> m</a:t>
                </a:r>
                <a:r>
                  <a:rPr lang="en-US" sz="1700" baseline="30000" dirty="0"/>
                  <a:t>−1</a:t>
                </a:r>
                <a:r>
                  <a:rPr lang="en-US" sz="1700" dirty="0"/>
                  <a:t> </a:t>
                </a:r>
              </a:p>
              <a:p>
                <a:pPr marL="0" indent="0">
                  <a:buNone/>
                </a:pPr>
                <a:r>
                  <a:rPr lang="en-US" sz="1700" dirty="0"/>
                  <a:t>speed of light, </a:t>
                </a:r>
                <a:r>
                  <a:rPr lang="en-US" sz="1700" i="1" dirty="0"/>
                  <a:t>c</a:t>
                </a:r>
                <a:r>
                  <a:rPr lang="en-US" sz="1700" dirty="0"/>
                  <a:t> = 3.00×10</a:t>
                </a:r>
                <a:r>
                  <a:rPr lang="en-US" sz="1700" baseline="30000" dirty="0"/>
                  <a:t>8</a:t>
                </a:r>
                <a:r>
                  <a:rPr lang="en-US" sz="1700" dirty="0"/>
                  <a:t> m/s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037690"/>
                <a:ext cx="5181600" cy="5139273"/>
              </a:xfrm>
              <a:blipFill>
                <a:blip r:embed="rId2"/>
                <a:stretch>
                  <a:fillRect l="-2118" t="-1898" r="-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804899" y="1191802"/>
                <a:ext cx="5959011" cy="4985161"/>
              </a:xfrm>
            </p:spPr>
            <p:txBody>
              <a:bodyPr>
                <a:normAutofit/>
              </a:bodyPr>
              <a:lstStyle/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accent6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0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0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dirty="0"/>
                          <m:t>6.63×10</m:t>
                        </m:r>
                        <m:r>
                          <m:rPr>
                            <m:nor/>
                          </m:rPr>
                          <a:rPr lang="en-US" sz="2000" baseline="30000" dirty="0"/>
                          <m:t>−34</m:t>
                        </m:r>
                        <m:r>
                          <m:rPr>
                            <m:nor/>
                          </m:rPr>
                          <a:rPr lang="en-US" sz="2000" dirty="0"/>
                          <m:t> </m:t>
                        </m:r>
                        <m:r>
                          <m:rPr>
                            <m:nor/>
                          </m:rPr>
                          <a:rPr lang="en-US" sz="2000" dirty="0"/>
                          <m:t>J</m:t>
                        </m:r>
                        <m:r>
                          <m:rPr>
                            <m:nor/>
                          </m:rPr>
                          <a:rPr lang="en-US" sz="2000" dirty="0"/>
                          <m:t> · </m:t>
                        </m:r>
                        <m:r>
                          <m:rPr>
                            <m:nor/>
                          </m:rPr>
                          <a:rPr lang="en-US" sz="2000" dirty="0"/>
                          <m:t>s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m:rPr>
                            <m:nor/>
                          </m:rPr>
                          <a:rPr lang="en-US" sz="2000" dirty="0"/>
                          <m:t>1.097×10</m:t>
                        </m:r>
                        <m:r>
                          <m:rPr>
                            <m:nor/>
                          </m:rPr>
                          <a:rPr lang="en-US" sz="2000" baseline="30000" dirty="0"/>
                          <m:t>7</m:t>
                        </m:r>
                        <m:r>
                          <m:rPr>
                            <m:nor/>
                          </m:rPr>
                          <a:rPr lang="en-US" sz="2000" dirty="0"/>
                          <m:t> </m:t>
                        </m:r>
                        <m:r>
                          <m:rPr>
                            <m:nor/>
                          </m:rPr>
                          <a:rPr lang="en-US" sz="2000" dirty="0"/>
                          <m:t>m</m:t>
                        </m:r>
                        <m:r>
                          <m:rPr>
                            <m:nor/>
                          </m:rPr>
                          <a:rPr lang="en-US" sz="2000" baseline="30000" dirty="0"/>
                          <m:t>−1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m:rPr>
                            <m:nor/>
                          </m:rPr>
                          <a:rPr lang="en-US" sz="2000" dirty="0"/>
                          <m:t>3.00×10</m:t>
                        </m:r>
                        <m:r>
                          <m:rPr>
                            <m:nor/>
                          </m:rPr>
                          <a:rPr lang="en-US" sz="2000" baseline="30000" dirty="0"/>
                          <m:t>8</m:t>
                        </m:r>
                        <m:r>
                          <m:rPr>
                            <m:nor/>
                          </m:rPr>
                          <a:rPr lang="en-US" sz="2000" dirty="0"/>
                          <m:t> </m:t>
                        </m:r>
                        <m:r>
                          <m:rPr>
                            <m:nor/>
                          </m:rPr>
                          <a:rPr lang="en-US" sz="2000" dirty="0"/>
                          <m:t>m</m:t>
                        </m:r>
                        <m:r>
                          <m:rPr>
                            <m:nor/>
                          </m:rPr>
                          <a:rPr lang="en-US" sz="2000" dirty="0"/>
                          <m:t>/</m:t>
                        </m:r>
                        <m:r>
                          <m:rPr>
                            <m:nor/>
                          </m:rPr>
                          <a:rPr lang="en-US" sz="2000" dirty="0"/>
                          <m:t>s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(4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−16)</m:t>
                        </m:r>
                      </m:den>
                    </m:f>
                  </m:oMath>
                </a14:m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1600" dirty="0">
                  <a:solidFill>
                    <a:schemeClr val="accent6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16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1600" dirty="0">
                    <a:solidFill>
                      <a:schemeClr val="accent6"/>
                    </a:solidFill>
                  </a:rPr>
                  <a:t>  = Negative value (energy released)</a:t>
                </a:r>
              </a:p>
              <a:p>
                <a:r>
                  <a:rPr lang="en-US" sz="1800" dirty="0">
                    <a:solidFill>
                      <a:schemeClr val="accent4"/>
                    </a:solidFill>
                  </a:rPr>
                  <a:t>When an electron is going from ground state to an excited state. Same method should be followed</a:t>
                </a: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0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000" dirty="0"/>
                  <a:t> = Positive value</a:t>
                </a:r>
                <a:r>
                  <a:rPr lang="en-US" dirty="0"/>
                  <a:t> </a:t>
                </a:r>
                <a:r>
                  <a:rPr lang="en-US" sz="2000" dirty="0"/>
                  <a:t>(it indicates electron will have to absorb energy 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804899" y="1191802"/>
                <a:ext cx="5959011" cy="4985161"/>
              </a:xfrm>
              <a:blipFill>
                <a:blip r:embed="rId3"/>
                <a:stretch>
                  <a:fillRect l="-1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0809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3531"/>
          </a:xfrm>
        </p:spPr>
        <p:txBody>
          <a:bodyPr>
            <a:normAutofit/>
          </a:bodyPr>
          <a:lstStyle/>
          <a:p>
            <a:r>
              <a:rPr lang="en-US" sz="3200" dirty="0"/>
              <a:t>Calculating the wave length of the photon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654139"/>
                <a:ext cx="5181600" cy="4839128"/>
              </a:xfrm>
            </p:spPr>
            <p:txBody>
              <a:bodyPr>
                <a:normAutofit fontScale="55000" lnSpcReduction="20000"/>
              </a:bodyPr>
              <a:lstStyle/>
              <a:p>
                <a:endParaRPr lang="en-US" sz="2000" dirty="0"/>
              </a:p>
              <a:p>
                <a:r>
                  <a:rPr lang="en-US" sz="2000" dirty="0"/>
                  <a:t>What wave length of light is emitted when an electron is dropped from n= 3 to n= 2</a:t>
                </a:r>
              </a:p>
              <a:p>
                <a:pPr marL="0" indent="0">
                  <a:buNone/>
                </a:pPr>
                <a:endParaRPr lang="en-US" sz="1700" dirty="0"/>
              </a:p>
              <a:p>
                <a:pPr marL="0" indent="0">
                  <a:buNone/>
                </a:pPr>
                <a:r>
                  <a:rPr lang="en-US" sz="2300" dirty="0"/>
                  <a:t>Wave length of an electron(using Balmer-</a:t>
                </a:r>
                <a:r>
                  <a:rPr lang="en-US" sz="2300" dirty="0" err="1"/>
                  <a:t>Rhyberg</a:t>
                </a:r>
                <a:r>
                  <a:rPr lang="en-US" sz="2300" dirty="0"/>
                  <a:t> equation)</a:t>
                </a:r>
              </a:p>
              <a:p>
                <a:r>
                  <a:rPr lang="en-US" sz="2300" dirty="0">
                    <a:solidFill>
                      <a:schemeClr val="accent2"/>
                    </a:solidFill>
                  </a:rPr>
                  <a:t>Hydrogen spectrum has only 4 lines.</a:t>
                </a:r>
              </a:p>
              <a:p>
                <a:r>
                  <a:rPr lang="en-US" sz="2300" dirty="0">
                    <a:solidFill>
                      <a:schemeClr val="accent2"/>
                    </a:solidFill>
                  </a:rPr>
                  <a:t> It is not continuous. Therefore It is called a line spectrum(not a continuous spectrum)</a:t>
                </a:r>
              </a:p>
              <a:p>
                <a:pPr marL="0" indent="0">
                  <a:buNone/>
                </a:pPr>
                <a:r>
                  <a:rPr lang="en-US" sz="2300" dirty="0">
                    <a:solidFill>
                      <a:schemeClr val="accent6"/>
                    </a:solidFill>
                  </a:rPr>
                  <a:t>Rydberg constant for hydrogen </a:t>
                </a:r>
                <a:r>
                  <a:rPr lang="en-US" sz="2300" i="1" dirty="0">
                    <a:solidFill>
                      <a:schemeClr val="accent6"/>
                    </a:solidFill>
                  </a:rPr>
                  <a:t>R</a:t>
                </a:r>
                <a:r>
                  <a:rPr lang="en-US" sz="2300" dirty="0">
                    <a:solidFill>
                      <a:schemeClr val="accent6"/>
                    </a:solidFill>
                  </a:rPr>
                  <a:t> = 1.097×10</a:t>
                </a:r>
                <a:r>
                  <a:rPr lang="en-US" sz="2300" baseline="30000" dirty="0">
                    <a:solidFill>
                      <a:schemeClr val="accent6"/>
                    </a:solidFill>
                  </a:rPr>
                  <a:t>7</a:t>
                </a:r>
                <a:r>
                  <a:rPr lang="en-US" sz="2300" dirty="0">
                    <a:solidFill>
                      <a:schemeClr val="accent6"/>
                    </a:solidFill>
                  </a:rPr>
                  <a:t> m</a:t>
                </a:r>
                <a:r>
                  <a:rPr lang="en-US" sz="2300" baseline="30000" dirty="0">
                    <a:solidFill>
                      <a:schemeClr val="accent6"/>
                    </a:solidFill>
                  </a:rPr>
                  <a:t>−1</a:t>
                </a:r>
              </a:p>
              <a:p>
                <a:pPr marL="0" indent="0">
                  <a:buNone/>
                </a:pPr>
                <a:r>
                  <a:rPr lang="en-US" sz="2300" dirty="0">
                    <a:solidFill>
                      <a:schemeClr val="accent6"/>
                    </a:solidFill>
                  </a:rPr>
                  <a:t>λ  = Wave length of photon</a:t>
                </a:r>
              </a:p>
              <a:p>
                <a:pPr marL="0" indent="0">
                  <a:buNone/>
                </a:pPr>
                <a:r>
                  <a:rPr lang="en-US" sz="2300" dirty="0">
                    <a:solidFill>
                      <a:schemeClr val="accent6"/>
                    </a:solidFill>
                  </a:rPr>
                  <a:t>n</a:t>
                </a:r>
                <a:r>
                  <a:rPr lang="en-US" sz="2300" baseline="-25000" dirty="0">
                    <a:solidFill>
                      <a:schemeClr val="accent6"/>
                    </a:solidFill>
                  </a:rPr>
                  <a:t>1</a:t>
                </a:r>
                <a:r>
                  <a:rPr lang="en-US" sz="2300" dirty="0">
                    <a:solidFill>
                      <a:schemeClr val="accent6"/>
                    </a:solidFill>
                  </a:rPr>
                  <a:t> </a:t>
                </a:r>
                <a:r>
                  <a:rPr lang="en-US" sz="2300" dirty="0">
                    <a:solidFill>
                      <a:schemeClr val="accent6"/>
                    </a:solidFill>
                    <a:sym typeface="Wingdings" panose="05000000000000000000" pitchFamily="2" charset="2"/>
                  </a:rPr>
                  <a:t></a:t>
                </a:r>
                <a:r>
                  <a:rPr lang="en-US" sz="2300" dirty="0">
                    <a:solidFill>
                      <a:schemeClr val="accent6"/>
                    </a:solidFill>
                  </a:rPr>
                  <a:t> </a:t>
                </a:r>
                <a:r>
                  <a:rPr lang="en-US" sz="2300" dirty="0" err="1">
                    <a:solidFill>
                      <a:schemeClr val="accent6"/>
                    </a:solidFill>
                  </a:rPr>
                  <a:t>eln</a:t>
                </a:r>
                <a:r>
                  <a:rPr lang="en-US" sz="2300" dirty="0">
                    <a:solidFill>
                      <a:schemeClr val="accent6"/>
                    </a:solidFill>
                  </a:rPr>
                  <a:t> in the  lower energy level = 2</a:t>
                </a:r>
              </a:p>
              <a:p>
                <a:pPr marL="0" indent="0">
                  <a:buNone/>
                </a:pPr>
                <a:r>
                  <a:rPr lang="en-US" sz="2300" dirty="0">
                    <a:solidFill>
                      <a:schemeClr val="accent6"/>
                    </a:solidFill>
                  </a:rPr>
                  <a:t>n</a:t>
                </a:r>
                <a:r>
                  <a:rPr lang="en-US" sz="2300" baseline="-25000" dirty="0">
                    <a:solidFill>
                      <a:schemeClr val="accent6"/>
                    </a:solidFill>
                  </a:rPr>
                  <a:t>2</a:t>
                </a:r>
                <a:r>
                  <a:rPr lang="en-US" sz="2300" dirty="0">
                    <a:solidFill>
                      <a:schemeClr val="accent6"/>
                    </a:solidFill>
                  </a:rPr>
                  <a:t> </a:t>
                </a:r>
                <a:r>
                  <a:rPr lang="en-US" sz="2300" dirty="0">
                    <a:solidFill>
                      <a:schemeClr val="accent6"/>
                    </a:solidFill>
                    <a:sym typeface="Wingdings" panose="05000000000000000000" pitchFamily="2" charset="2"/>
                  </a:rPr>
                  <a:t> </a:t>
                </a:r>
                <a:r>
                  <a:rPr lang="en-US" sz="2300" dirty="0">
                    <a:solidFill>
                      <a:schemeClr val="accent6"/>
                    </a:solidFill>
                  </a:rPr>
                  <a:t> </a:t>
                </a:r>
                <a:r>
                  <a:rPr lang="en-US" sz="2300" dirty="0" err="1">
                    <a:solidFill>
                      <a:schemeClr val="accent6"/>
                    </a:solidFill>
                  </a:rPr>
                  <a:t>eln</a:t>
                </a:r>
                <a:r>
                  <a:rPr lang="en-US" sz="2300" dirty="0">
                    <a:solidFill>
                      <a:schemeClr val="accent6"/>
                    </a:solidFill>
                  </a:rPr>
                  <a:t> in the higher energy level = 4</a:t>
                </a:r>
                <a:endParaRPr lang="en-US" sz="2300" dirty="0"/>
              </a:p>
              <a:p>
                <a:pPr marL="0" indent="0">
                  <a:buNone/>
                </a:pPr>
                <a:endParaRPr lang="en-US" i="1" dirty="0">
                  <a:solidFill>
                    <a:schemeClr val="accent6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 (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u="sng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chemeClr val="accent6"/>
                              </a:solidFill>
                            </a:rPr>
                            <m:t>1.097×10</m:t>
                          </m:r>
                          <m:r>
                            <m:rPr>
                              <m:nor/>
                            </m:rPr>
                            <a:rPr lang="en-US" baseline="30000" dirty="0">
                              <a:solidFill>
                                <a:schemeClr val="accent6"/>
                              </a:solidFill>
                            </a:rPr>
                            <m:t>7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chemeClr val="accent6"/>
                              </a:solidFill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chemeClr val="accent6"/>
                              </a:solidFill>
                            </a:rPr>
                            <m:t>m</m:t>
                          </m:r>
                          <m:r>
                            <m:rPr>
                              <m:nor/>
                            </m:rPr>
                            <a:rPr lang="en-US" baseline="30000" dirty="0">
                              <a:solidFill>
                                <a:schemeClr val="accent6"/>
                              </a:solidFill>
                            </a:rPr>
                            <m:t>−1</m:t>
                          </m:r>
                        </m:e>
                        <m:sub/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 (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b/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b/>
                              </m:sSub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u="sng" dirty="0"/>
                  <a:t> 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>
                  <a:solidFill>
                    <a:schemeClr val="accent6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654139"/>
                <a:ext cx="5181600" cy="4839128"/>
              </a:xfrm>
              <a:blipFill>
                <a:blip r:embed="rId2"/>
                <a:stretch>
                  <a:fillRect l="-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1448656"/>
                <a:ext cx="5181600" cy="4728307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/>
                          <m:e/>
                          <m:e/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eqAr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sz="3200" dirty="0"/>
                  <a:t> </a:t>
                </a:r>
                <a:r>
                  <a:rPr lang="en-US" dirty="0"/>
                  <a:t> = 1523611  =&gt;     </a:t>
                </a:r>
                <a:r>
                  <a:rPr lang="el-GR" dirty="0"/>
                  <a:t>λ</a:t>
                </a:r>
                <a:r>
                  <a:rPr lang="en-US" dirty="0"/>
                  <a:t> = 6.56 X 10</a:t>
                </a:r>
                <a:r>
                  <a:rPr lang="en-US" baseline="30000" dirty="0"/>
                  <a:t>-7 </a:t>
                </a:r>
                <a:r>
                  <a:rPr lang="en-US" dirty="0"/>
                  <a:t> = 656 X 10 -</a:t>
                </a:r>
                <a:r>
                  <a:rPr lang="en-US" baseline="30000" dirty="0"/>
                  <a:t>9</a:t>
                </a:r>
                <a:r>
                  <a:rPr lang="en-US" dirty="0"/>
                  <a:t>656 nm </a:t>
                </a:r>
              </a:p>
              <a:p>
                <a:pPr marL="0" indent="0">
                  <a:buNone/>
                </a:pPr>
                <a:r>
                  <a:rPr lang="en-US" dirty="0"/>
                  <a:t> this is the red light in the Balmer series. </a:t>
                </a:r>
              </a:p>
              <a:p>
                <a:pPr marL="0" indent="0">
                  <a:buNone/>
                </a:pPr>
                <a:r>
                  <a:rPr lang="en-US" dirty="0"/>
                  <a:t>All the Balmer series lines are due to energy transfers from outer shells to the second orbital</a:t>
                </a:r>
              </a:p>
              <a:p>
                <a:pPr marL="0" indent="0">
                  <a:buNone/>
                </a:pPr>
                <a:r>
                  <a:rPr lang="en-US" dirty="0"/>
                  <a:t>n 3</a:t>
                </a:r>
                <a:r>
                  <a:rPr lang="en-US" dirty="0">
                    <a:sym typeface="Wingdings" panose="05000000000000000000" pitchFamily="2" charset="2"/>
                  </a:rPr>
                  <a:t>2 =  656 nm  - red line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n 4  2 =  486 nm - </a:t>
                </a:r>
                <a:r>
                  <a:rPr lang="en-US" dirty="0" err="1">
                    <a:sym typeface="Wingdings" panose="05000000000000000000" pitchFamily="2" charset="2"/>
                  </a:rPr>
                  <a:t>bluegreen</a:t>
                </a:r>
                <a:endParaRPr lang="en-US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n 5 2 = 434 nm - blue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n 6 2 = 410 nm - violet</a:t>
                </a:r>
                <a:endParaRPr lang="en-US" dirty="0"/>
              </a:p>
              <a:p>
                <a:r>
                  <a:rPr lang="en-US" sz="2600" dirty="0">
                    <a:solidFill>
                      <a:schemeClr val="accent2">
                        <a:lumMod val="75000"/>
                      </a:schemeClr>
                    </a:solidFill>
                  </a:rPr>
                  <a:t>Similarly you can calculate the wave lengths for energy transfers between different energy levels. </a:t>
                </a:r>
              </a:p>
              <a:p>
                <a:r>
                  <a:rPr lang="en-US" sz="2600" dirty="0">
                    <a:solidFill>
                      <a:schemeClr val="accent2">
                        <a:lumMod val="75000"/>
                      </a:schemeClr>
                    </a:solidFill>
                  </a:rPr>
                  <a:t>Depending on  the wave length of the photon, you can say which spectrum it belongs to</a:t>
                </a:r>
              </a:p>
              <a:p>
                <a:pPr marL="0" indent="0">
                  <a:buNone/>
                </a:pPr>
                <a:r>
                  <a:rPr lang="en-US" sz="2600" dirty="0" err="1">
                    <a:solidFill>
                      <a:schemeClr val="accent2">
                        <a:lumMod val="75000"/>
                      </a:schemeClr>
                    </a:solidFill>
                    <a:sym typeface="Wingdings" panose="05000000000000000000" pitchFamily="2" charset="2"/>
                  </a:rPr>
                  <a:t>Eg</a:t>
                </a:r>
                <a:r>
                  <a:rPr lang="en-US" sz="2600" dirty="0">
                    <a:solidFill>
                      <a:schemeClr val="accent2">
                        <a:lumMod val="75000"/>
                      </a:schemeClr>
                    </a:solidFill>
                    <a:sym typeface="Wingdings" panose="05000000000000000000" pitchFamily="2" charset="2"/>
                  </a:rPr>
                  <a:t> n 2  1 = 122 nm </a:t>
                </a:r>
              </a:p>
              <a:p>
                <a:pPr marL="0" indent="0">
                  <a:buNone/>
                </a:pPr>
                <a:r>
                  <a:rPr lang="en-US" sz="2600" dirty="0">
                    <a:solidFill>
                      <a:schemeClr val="accent2">
                        <a:lumMod val="75000"/>
                      </a:schemeClr>
                    </a:solidFill>
                    <a:sym typeface="Wingdings" panose="05000000000000000000" pitchFamily="2" charset="2"/>
                  </a:rPr>
                  <a:t>(it doesn’t emit light, because it is not visible because it  are UV light range.  Similarly other transitions will </a:t>
                </a:r>
                <a:r>
                  <a:rPr lang="en-US" sz="2600" dirty="0" err="1">
                    <a:solidFill>
                      <a:schemeClr val="accent2">
                        <a:lumMod val="75000"/>
                      </a:schemeClr>
                    </a:solidFill>
                    <a:sym typeface="Wingdings" panose="05000000000000000000" pitchFamily="2" charset="2"/>
                  </a:rPr>
                  <a:t>genereate</a:t>
                </a:r>
                <a:r>
                  <a:rPr lang="en-US" sz="2600" dirty="0">
                    <a:solidFill>
                      <a:schemeClr val="accent2">
                        <a:lumMod val="75000"/>
                      </a:schemeClr>
                    </a:solidFill>
                    <a:sym typeface="Wingdings" panose="05000000000000000000" pitchFamily="2" charset="2"/>
                  </a:rPr>
                  <a:t> photons of other </a:t>
                </a:r>
                <a:r>
                  <a:rPr lang="en-US" sz="2600" dirty="0" err="1">
                    <a:solidFill>
                      <a:schemeClr val="accent2">
                        <a:lumMod val="75000"/>
                      </a:schemeClr>
                    </a:solidFill>
                    <a:sym typeface="Wingdings" panose="05000000000000000000" pitchFamily="2" charset="2"/>
                  </a:rPr>
                  <a:t>quntum</a:t>
                </a:r>
                <a:r>
                  <a:rPr lang="en-US" sz="2600" dirty="0">
                    <a:solidFill>
                      <a:schemeClr val="accent2">
                        <a:lumMod val="75000"/>
                      </a:schemeClr>
                    </a:solidFill>
                    <a:sym typeface="Wingdings" panose="05000000000000000000" pitchFamily="2" charset="2"/>
                  </a:rPr>
                  <a:t> regions </a:t>
                </a:r>
                <a:r>
                  <a:rPr lang="en-US" sz="2600" dirty="0">
                    <a:solidFill>
                      <a:schemeClr val="accent2">
                        <a:lumMod val="75000"/>
                      </a:schemeClr>
                    </a:solidFill>
                  </a:rPr>
                  <a:t> white light region or Radio waves. 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1448656"/>
                <a:ext cx="5181600" cy="4728307"/>
              </a:xfrm>
              <a:blipFill>
                <a:blip r:embed="rId3"/>
                <a:stretch>
                  <a:fillRect l="-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6503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Electromagnetic calculations</a:t>
            </a:r>
            <a:br>
              <a:rPr lang="en-US" sz="3200" b="1" dirty="0"/>
            </a:br>
            <a:r>
              <a:rPr lang="en-US" sz="2800" b="1" dirty="0"/>
              <a:t>Frequency, Wave lengths, and velocity of light and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/>
                  <a:t>How to calculate frequency from wave length</a:t>
                </a:r>
              </a:p>
              <a:p>
                <a:pPr marL="0" indent="0">
                  <a:buNone/>
                </a:pPr>
                <a:endParaRPr lang="en-US" sz="2000" b="1" dirty="0"/>
              </a:p>
              <a:p>
                <a:pPr marL="0" indent="0">
                  <a:buNone/>
                </a:pPr>
                <a:r>
                  <a:rPr lang="en-US" sz="2000" b="1" dirty="0"/>
                  <a:t>                 </a:t>
                </a:r>
                <a:r>
                  <a:rPr lang="en-US" sz="2400" dirty="0">
                    <a:solidFill>
                      <a:schemeClr val="accent6"/>
                    </a:solidFill>
                  </a:rPr>
                  <a:t>C = </a:t>
                </a:r>
                <a:r>
                  <a:rPr lang="el-GR" sz="2400" dirty="0">
                    <a:solidFill>
                      <a:schemeClr val="accent6"/>
                    </a:solidFill>
                  </a:rPr>
                  <a:t>λ</a:t>
                </a:r>
                <a:r>
                  <a:rPr lang="en-US" sz="2400" dirty="0">
                    <a:solidFill>
                      <a:schemeClr val="accent6"/>
                    </a:solidFill>
                  </a:rPr>
                  <a:t> </a:t>
                </a:r>
                <a:r>
                  <a:rPr lang="en-US" sz="2400" b="1" dirty="0">
                    <a:solidFill>
                      <a:schemeClr val="accent6"/>
                    </a:solidFill>
                  </a:rPr>
                  <a:t>v</a:t>
                </a:r>
                <a:r>
                  <a:rPr lang="en-US" sz="2000" b="1" dirty="0">
                    <a:solidFill>
                      <a:schemeClr val="accent6"/>
                    </a:solidFill>
                    <a:latin typeface="Bradley Hand ITC" panose="03070402050302030203" pitchFamily="66" charset="0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US" sz="2000" b="1" dirty="0">
                    <a:solidFill>
                      <a:schemeClr val="accent6"/>
                    </a:solidFill>
                    <a:latin typeface="Bradley Hand ITC" panose="03070402050302030203" pitchFamily="66" charset="0"/>
                  </a:rPr>
                  <a:t>               </a:t>
                </a:r>
                <a:r>
                  <a:rPr lang="en-US" sz="3200" b="1" dirty="0">
                    <a:solidFill>
                      <a:schemeClr val="accent6"/>
                    </a:solidFill>
                    <a:latin typeface="Bradley Hand ITC" panose="03070402050302030203" pitchFamily="66" charset="0"/>
                  </a:rPr>
                  <a:t>v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1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sz="3200" b="1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λ</m:t>
                        </m:r>
                      </m:den>
                    </m:f>
                  </m:oMath>
                </a14:m>
                <a:r>
                  <a:rPr lang="en-US" sz="3200" b="1" dirty="0"/>
                  <a:t> </a:t>
                </a:r>
              </a:p>
              <a:p>
                <a:pPr marL="0" indent="0">
                  <a:buNone/>
                </a:pPr>
                <a:r>
                  <a:rPr lang="en-US" sz="3200" b="1" dirty="0"/>
                  <a:t> </a:t>
                </a:r>
                <a:r>
                  <a:rPr lang="en-US" sz="1800" dirty="0"/>
                  <a:t>C= speed of light 3.0 X  10</a:t>
                </a:r>
                <a:r>
                  <a:rPr lang="en-US" sz="1800" baseline="30000" dirty="0"/>
                  <a:t>8 </a:t>
                </a:r>
                <a:r>
                  <a:rPr lang="en-US" sz="1800" dirty="0"/>
                  <a:t> m/s </a:t>
                </a:r>
              </a:p>
              <a:p>
                <a:pPr marL="0" indent="0">
                  <a:buNone/>
                </a:pPr>
                <a:r>
                  <a:rPr lang="en-US" sz="2400" dirty="0"/>
                  <a:t> h =  </a:t>
                </a:r>
                <a:r>
                  <a:rPr lang="en-US" sz="1800" dirty="0"/>
                  <a:t>Plank’s constant 6.626 X 10 </a:t>
                </a:r>
                <a:r>
                  <a:rPr lang="en-US" sz="1800" baseline="30000" dirty="0"/>
                  <a:t>-34</a:t>
                </a:r>
                <a:r>
                  <a:rPr lang="en-US" sz="1800" dirty="0"/>
                  <a:t>  J.s </a:t>
                </a:r>
              </a:p>
              <a:p>
                <a:pPr marL="0" indent="0">
                  <a:buNone/>
                </a:pPr>
                <a:r>
                  <a:rPr lang="en-US" sz="1800" b="1" dirty="0">
                    <a:latin typeface="Bradley Hand ITC" panose="03070402050302030203" pitchFamily="66" charset="0"/>
                  </a:rPr>
                  <a:t> V = frequency of the electro magnetic wave </a:t>
                </a:r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3200" b="1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1294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Image result for triangle of speed of light frequency and wavelength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604" y="1690688"/>
            <a:ext cx="3762054" cy="411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0798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924674"/>
                <a:ext cx="5181600" cy="525228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/>
                  <a:t>i</a:t>
                </a:r>
                <a:r>
                  <a:rPr lang="en-US" sz="2000" b="1" dirty="0"/>
                  <a:t>) What is the frequency of purple light if the wave length is 410nm</a:t>
                </a: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accent2"/>
                    </a:solidFill>
                  </a:rPr>
                  <a:t>Write down your knowns</a:t>
                </a:r>
                <a:r>
                  <a:rPr lang="en-US" sz="2000" dirty="0">
                    <a:solidFill>
                      <a:schemeClr val="accent4"/>
                    </a:solidFill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    </a:t>
                </a:r>
                <a:r>
                  <a:rPr lang="en-US" sz="1900" dirty="0"/>
                  <a:t>λ  = 410 nm =&gt; 4.10X 10 </a:t>
                </a:r>
                <a:r>
                  <a:rPr lang="en-US" sz="1900" baseline="30000" dirty="0"/>
                  <a:t>-9 </a:t>
                </a:r>
                <a:r>
                  <a:rPr lang="en-US" sz="1900" dirty="0"/>
                  <a:t> m</a:t>
                </a:r>
                <a:endParaRPr lang="en-US" sz="1900" baseline="30000" dirty="0"/>
              </a:p>
              <a:p>
                <a:pPr marL="0" indent="0">
                  <a:buNone/>
                </a:pPr>
                <a:r>
                  <a:rPr lang="en-US" sz="1900" dirty="0"/>
                  <a:t>       V = frequency ? Hz (1/s or sec – </a:t>
                </a:r>
                <a:r>
                  <a:rPr lang="en-US" sz="1900" baseline="30000" dirty="0"/>
                  <a:t>1</a:t>
                </a:r>
                <a:r>
                  <a:rPr lang="en-US" sz="1900" dirty="0"/>
                  <a:t>)</a:t>
                </a:r>
              </a:p>
              <a:p>
                <a:pPr marL="0" indent="0">
                  <a:buNone/>
                </a:pPr>
                <a:r>
                  <a:rPr lang="en-US" sz="1900" dirty="0"/>
                  <a:t>       C= 3.0 X  10</a:t>
                </a:r>
                <a:r>
                  <a:rPr lang="en-US" sz="1900" baseline="30000" dirty="0"/>
                  <a:t>8 </a:t>
                </a:r>
                <a:r>
                  <a:rPr lang="en-US" sz="1900" dirty="0"/>
                  <a:t> m/s</a:t>
                </a:r>
              </a:p>
              <a:p>
                <a:pPr marL="0" indent="0">
                  <a:buNone/>
                </a:pPr>
                <a:r>
                  <a:rPr lang="en-US" sz="1900" dirty="0"/>
                  <a:t>       h = 6.626 X 10 </a:t>
                </a:r>
                <a:r>
                  <a:rPr lang="en-US" sz="1900" baseline="30000" dirty="0"/>
                  <a:t>-34</a:t>
                </a:r>
                <a:r>
                  <a:rPr lang="en-US" sz="1900" dirty="0"/>
                  <a:t>  J.s  Plank’s constant</a:t>
                </a:r>
              </a:p>
              <a:p>
                <a:pPr marL="0" indent="0">
                  <a:buNone/>
                </a:pPr>
                <a:r>
                  <a:rPr lang="en-US" sz="3200" dirty="0"/>
                  <a:t>	</a:t>
                </a:r>
                <a:r>
                  <a:rPr lang="en-US" sz="2000" dirty="0">
                    <a:solidFill>
                      <a:schemeClr val="accent6"/>
                    </a:solidFill>
                  </a:rPr>
                  <a:t>C = </a:t>
                </a:r>
                <a:r>
                  <a:rPr lang="el-GR" sz="2000" dirty="0">
                    <a:solidFill>
                      <a:schemeClr val="accent6"/>
                    </a:solidFill>
                  </a:rPr>
                  <a:t>λ</a:t>
                </a:r>
                <a:r>
                  <a:rPr lang="en-US" sz="2000" dirty="0">
                    <a:solidFill>
                      <a:schemeClr val="accent6"/>
                    </a:solidFill>
                  </a:rPr>
                  <a:t> </a:t>
                </a:r>
                <a:r>
                  <a:rPr lang="en-US" sz="2000" b="1" dirty="0">
                    <a:solidFill>
                      <a:schemeClr val="accent6"/>
                    </a:solidFill>
                    <a:latin typeface="Bradley Hand ITC" panose="03070402050302030203" pitchFamily="66" charset="0"/>
                  </a:rPr>
                  <a:t>v  =&gt;    </a:t>
                </a:r>
                <a:r>
                  <a:rPr lang="en-US" b="1" dirty="0">
                    <a:solidFill>
                      <a:schemeClr val="accent6"/>
                    </a:solidFill>
                    <a:latin typeface="Bradley Hand ITC" panose="03070402050302030203" pitchFamily="66" charset="0"/>
                  </a:rPr>
                  <a:t>v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b="1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λ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chemeClr val="accent6"/>
                    </a:solidFill>
                    <a:latin typeface="Bradley Hand ITC" panose="03070402050302030203" pitchFamily="66" charset="0"/>
                  </a:rPr>
                  <a:t>       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800" b="1" dirty="0">
                    <a:solidFill>
                      <a:schemeClr val="accent6"/>
                    </a:solidFill>
                  </a:rPr>
                  <a:t>                = </a:t>
                </a:r>
                <a:r>
                  <a:rPr lang="en-US" sz="1800" b="1" u="sng" dirty="0">
                    <a:solidFill>
                      <a:schemeClr val="accent6"/>
                    </a:solidFill>
                  </a:rPr>
                  <a:t>(</a:t>
                </a:r>
                <a:r>
                  <a:rPr lang="en-US" sz="1800" b="1" u="sng" dirty="0">
                    <a:solidFill>
                      <a:schemeClr val="tx2"/>
                    </a:solidFill>
                    <a:latin typeface="+mj-lt"/>
                  </a:rPr>
                  <a:t>3.0 x 10</a:t>
                </a:r>
                <a:r>
                  <a:rPr lang="en-US" sz="1800" b="1" u="sng" baseline="30000" dirty="0">
                    <a:solidFill>
                      <a:schemeClr val="tx2"/>
                    </a:solidFill>
                    <a:latin typeface="+mj-lt"/>
                  </a:rPr>
                  <a:t>8  </a:t>
                </a:r>
                <a:r>
                  <a:rPr lang="en-US" sz="1800" b="1" u="sng" dirty="0">
                    <a:solidFill>
                      <a:schemeClr val="tx2"/>
                    </a:solidFill>
                    <a:latin typeface="+mj-lt"/>
                  </a:rPr>
                  <a:t>ms</a:t>
                </a:r>
                <a:r>
                  <a:rPr lang="en-US" sz="1800" b="1" u="sng" baseline="30000" dirty="0">
                    <a:solidFill>
                      <a:schemeClr val="tx2"/>
                    </a:solidFill>
                    <a:latin typeface="+mj-lt"/>
                  </a:rPr>
                  <a:t>-1</a:t>
                </a:r>
                <a:r>
                  <a:rPr lang="en-US" sz="1800" b="1" u="sng" dirty="0">
                    <a:solidFill>
                      <a:schemeClr val="tx2"/>
                    </a:solidFill>
                    <a:latin typeface="+mj-lt"/>
                  </a:rPr>
                  <a:t> )</a:t>
                </a:r>
                <a:r>
                  <a:rPr lang="en-US" sz="1800" dirty="0">
                    <a:solidFill>
                      <a:schemeClr val="tx2"/>
                    </a:solidFill>
                    <a:latin typeface="+mj-lt"/>
                  </a:rPr>
                  <a:t>  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800" b="1" baseline="30000" dirty="0">
                    <a:solidFill>
                      <a:schemeClr val="tx2"/>
                    </a:solidFill>
                    <a:latin typeface="+mj-lt"/>
                  </a:rPr>
                  <a:t> </a:t>
                </a:r>
                <a:r>
                  <a:rPr lang="en-US" sz="1800" b="1" dirty="0">
                    <a:solidFill>
                      <a:schemeClr val="tx2"/>
                    </a:solidFill>
                    <a:latin typeface="+mj-lt"/>
                  </a:rPr>
                  <a:t>   	   4.10 X 10</a:t>
                </a:r>
                <a:r>
                  <a:rPr lang="en-US" sz="1800" b="1" baseline="30000" dirty="0">
                    <a:solidFill>
                      <a:schemeClr val="tx2"/>
                    </a:solidFill>
                    <a:latin typeface="+mj-lt"/>
                  </a:rPr>
                  <a:t>-7</a:t>
                </a:r>
                <a:r>
                  <a:rPr lang="en-US" sz="1800" b="1" dirty="0">
                    <a:solidFill>
                      <a:schemeClr val="tx2"/>
                    </a:solidFill>
                    <a:latin typeface="+mj-lt"/>
                  </a:rPr>
                  <a:t> m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800" b="1" baseline="30000" dirty="0">
                    <a:solidFill>
                      <a:schemeClr val="tx2"/>
                    </a:solidFill>
                    <a:latin typeface="+mj-lt"/>
                  </a:rPr>
                  <a:t>                          =  </a:t>
                </a:r>
                <a:r>
                  <a:rPr lang="en-US" sz="1800" b="1" dirty="0">
                    <a:solidFill>
                      <a:schemeClr val="tx2"/>
                    </a:solidFill>
                    <a:latin typeface="+mj-lt"/>
                  </a:rPr>
                  <a:t>7.3170 X 10</a:t>
                </a:r>
                <a:r>
                  <a:rPr lang="en-US" sz="1800" b="1" baseline="30000" dirty="0">
                    <a:solidFill>
                      <a:schemeClr val="tx2"/>
                    </a:solidFill>
                    <a:latin typeface="+mj-lt"/>
                  </a:rPr>
                  <a:t> 14</a:t>
                </a:r>
                <a:r>
                  <a:rPr lang="en-US" sz="1800" b="1" dirty="0">
                    <a:solidFill>
                      <a:schemeClr val="tx2"/>
                    </a:solidFill>
                    <a:latin typeface="+mj-lt"/>
                  </a:rPr>
                  <a:t> s</a:t>
                </a:r>
                <a:r>
                  <a:rPr lang="en-US" sz="1800" b="1" baseline="30000" dirty="0">
                    <a:solidFill>
                      <a:schemeClr val="tx2"/>
                    </a:solidFill>
                    <a:latin typeface="+mj-lt"/>
                  </a:rPr>
                  <a:t>-1ii</a:t>
                </a:r>
              </a:p>
              <a:p>
                <a:pPr marL="0" indent="0">
                  <a:buNone/>
                </a:pPr>
                <a:endParaRPr lang="en-US" dirty="0">
                  <a:latin typeface="Bradley Hand ITC" panose="03070402050302030203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924674"/>
                <a:ext cx="5181600" cy="5252289"/>
              </a:xfrm>
              <a:blipFill>
                <a:blip r:embed="rId2"/>
                <a:stretch>
                  <a:fillRect l="-1294" t="-1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37690"/>
            <a:ext cx="5181600" cy="5139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ii) How to calculate energy from wavelength-electromagnetic radiation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</a:rPr>
              <a:t>Calculate energy (in kJ) of purple light(visible light range) with a wave length of 410 nm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6"/>
                </a:solidFill>
                <a:latin typeface="Bradley Hand ITC" panose="03070402050302030203" pitchFamily="66" charset="0"/>
              </a:rPr>
              <a:t>(</a:t>
            </a:r>
            <a:r>
              <a:rPr lang="en-US" sz="1800" b="1" dirty="0">
                <a:solidFill>
                  <a:schemeClr val="tx2"/>
                </a:solidFill>
                <a:latin typeface="Bradley Hand ITC" panose="03070402050302030203" pitchFamily="66" charset="0"/>
              </a:rPr>
              <a:t>because it is in the range of visible light range purple wave will travel in the speed of light ) </a:t>
            </a:r>
            <a:endParaRPr lang="en-US" sz="1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</a:rPr>
              <a:t>       </a:t>
            </a:r>
            <a:r>
              <a:rPr lang="en-US" sz="2000" dirty="0">
                <a:solidFill>
                  <a:schemeClr val="accent6"/>
                </a:solidFill>
              </a:rPr>
              <a:t>C = </a:t>
            </a:r>
            <a:r>
              <a:rPr lang="el-GR" sz="2000" dirty="0">
                <a:solidFill>
                  <a:schemeClr val="accent6"/>
                </a:solidFill>
              </a:rPr>
              <a:t>λ</a:t>
            </a:r>
            <a:r>
              <a:rPr lang="en-US" sz="2000" dirty="0">
                <a:solidFill>
                  <a:schemeClr val="accent6"/>
                </a:solidFill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Bradley Hand ITC" panose="03070402050302030203" pitchFamily="66" charset="0"/>
              </a:rPr>
              <a:t>v 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/>
                </a:solidFill>
                <a:latin typeface="Bradley Hand ITC" panose="03070402050302030203" pitchFamily="66" charset="0"/>
              </a:rPr>
              <a:t>    E = h v</a:t>
            </a:r>
            <a:r>
              <a:rPr lang="en-US" sz="1600" dirty="0">
                <a:latin typeface="Calibri" panose="020F0502020204030204" pitchFamily="34" charset="0"/>
              </a:rPr>
              <a:t>  </a:t>
            </a:r>
          </a:p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</a:rPr>
              <a:t>        You can derive a new equation =&gt;</a:t>
            </a:r>
          </a:p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</a:rPr>
              <a:t>        </a:t>
            </a:r>
            <a:r>
              <a:rPr lang="en-US" b="1" dirty="0">
                <a:solidFill>
                  <a:schemeClr val="accent6"/>
                </a:solidFill>
                <a:latin typeface="Bradley Hand ITC" panose="03070402050302030203" pitchFamily="66" charset="0"/>
              </a:rPr>
              <a:t>E = </a:t>
            </a:r>
            <a:r>
              <a:rPr lang="en-US" b="1" u="sng" dirty="0" err="1">
                <a:solidFill>
                  <a:schemeClr val="accent6"/>
                </a:solidFill>
                <a:latin typeface="Bradley Hand ITC" panose="03070402050302030203" pitchFamily="66" charset="0"/>
              </a:rPr>
              <a:t>hc</a:t>
            </a:r>
            <a:r>
              <a:rPr lang="en-US" dirty="0">
                <a:solidFill>
                  <a:schemeClr val="accent6"/>
                </a:solidFill>
                <a:latin typeface="Bradley Hand ITC" panose="03070402050302030203" pitchFamily="66" charset="0"/>
              </a:rPr>
              <a:t>       ? 	        		  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  <a:latin typeface="Bradley Hand ITC" panose="03070402050302030203" pitchFamily="66" charset="0"/>
              </a:rPr>
              <a:t>         	   </a:t>
            </a:r>
            <a:r>
              <a:rPr lang="el-GR" dirty="0">
                <a:solidFill>
                  <a:schemeClr val="accent6"/>
                </a:solidFill>
                <a:latin typeface="Calibri" panose="020F0502020204030204" pitchFamily="34" charset="0"/>
              </a:rPr>
              <a:t>λ</a:t>
            </a:r>
            <a:endParaRPr lang="en-US" dirty="0">
              <a:solidFill>
                <a:schemeClr val="accent6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  <a:latin typeface="Bradley Hand ITC" panose="03070402050302030203" pitchFamily="66" charset="0"/>
              </a:rPr>
              <a:t>E =</a:t>
            </a:r>
            <a:r>
              <a:rPr lang="en-US" sz="1800" u="sng" dirty="0"/>
              <a:t>(</a:t>
            </a:r>
            <a:r>
              <a:rPr lang="en-US" sz="1600" u="sng" dirty="0"/>
              <a:t>6.626 X 10 </a:t>
            </a:r>
            <a:r>
              <a:rPr lang="en-US" sz="1600" u="sng" baseline="30000" dirty="0"/>
              <a:t>-34 </a:t>
            </a:r>
            <a:r>
              <a:rPr lang="en-US" sz="1600" u="sng" dirty="0"/>
              <a:t>J.s) X (</a:t>
            </a:r>
            <a:r>
              <a:rPr lang="en-US" sz="1600" u="sng" dirty="0">
                <a:solidFill>
                  <a:schemeClr val="tx2"/>
                </a:solidFill>
              </a:rPr>
              <a:t>3.0 x 10</a:t>
            </a:r>
            <a:r>
              <a:rPr lang="en-US" sz="1600" u="sng" baseline="30000" dirty="0">
                <a:solidFill>
                  <a:schemeClr val="tx2"/>
                </a:solidFill>
              </a:rPr>
              <a:t>8  </a:t>
            </a:r>
            <a:r>
              <a:rPr lang="en-US" sz="1600" u="sng" dirty="0">
                <a:solidFill>
                  <a:schemeClr val="tx2"/>
                </a:solidFill>
              </a:rPr>
              <a:t>ms</a:t>
            </a:r>
            <a:r>
              <a:rPr lang="en-US" sz="1600" u="sng" baseline="30000" dirty="0">
                <a:solidFill>
                  <a:schemeClr val="tx2"/>
                </a:solidFill>
              </a:rPr>
              <a:t>-1 </a:t>
            </a:r>
            <a:r>
              <a:rPr lang="en-US" sz="1600" u="sng" dirty="0">
                <a:solidFill>
                  <a:schemeClr val="tx2"/>
                </a:solidFill>
              </a:rPr>
              <a:t> )</a:t>
            </a:r>
            <a:r>
              <a:rPr lang="en-US" sz="1600" dirty="0">
                <a:solidFill>
                  <a:schemeClr val="tx2"/>
                </a:solidFill>
              </a:rPr>
              <a:t>= 4.848 X 10</a:t>
            </a:r>
            <a:r>
              <a:rPr lang="en-US" sz="1600" baseline="30000" dirty="0">
                <a:solidFill>
                  <a:schemeClr val="tx2"/>
                </a:solidFill>
              </a:rPr>
              <a:t>-22</a:t>
            </a:r>
            <a:r>
              <a:rPr lang="en-US" sz="1600" dirty="0">
                <a:solidFill>
                  <a:schemeClr val="tx2"/>
                </a:solidFill>
              </a:rPr>
              <a:t> kJ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Bradley Hand ITC" panose="03070402050302030203" pitchFamily="66" charset="0"/>
              </a:rPr>
              <a:t> 	    </a:t>
            </a:r>
            <a:r>
              <a:rPr lang="en-US" sz="1600" dirty="0"/>
              <a:t>4.10X 10 </a:t>
            </a:r>
            <a:r>
              <a:rPr lang="en-US" sz="1600" baseline="30000" dirty="0"/>
              <a:t>-9 </a:t>
            </a:r>
            <a:r>
              <a:rPr lang="en-US" sz="1600" dirty="0"/>
              <a:t> m</a:t>
            </a:r>
            <a:endParaRPr lang="en-US" sz="1600" u="sng" dirty="0">
              <a:solidFill>
                <a:schemeClr val="accent6"/>
              </a:solidFill>
              <a:latin typeface="Bradley Hand ITC" panose="03070402050302030203" pitchFamily="66" charset="0"/>
            </a:endParaRPr>
          </a:p>
          <a:p>
            <a:endParaRPr lang="en-US" sz="1600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578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</a:t>
            </a:r>
          </a:p>
        </p:txBody>
      </p:sp>
      <p:pic>
        <p:nvPicPr>
          <p:cNvPr id="5122" name="Picture 2" descr="Image result for frequency wave length speed of light triangl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6934"/>
            <a:ext cx="5181600" cy="372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162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986319"/>
            <a:ext cx="5181600" cy="519064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6"/>
                </a:solidFill>
                <a:latin typeface="Bradley Hand ITC" panose="03070402050302030203" pitchFamily="66" charset="0"/>
              </a:rPr>
              <a:t>Per molecular energy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/>
                </a:solidFill>
                <a:latin typeface="Bradley Hand ITC" panose="03070402050302030203" pitchFamily="66" charset="0"/>
              </a:rPr>
              <a:t>E = </a:t>
            </a:r>
            <a:r>
              <a:rPr lang="en-US" b="1" u="sng" dirty="0" err="1">
                <a:solidFill>
                  <a:schemeClr val="accent6"/>
                </a:solidFill>
                <a:latin typeface="Bradley Hand ITC" panose="03070402050302030203" pitchFamily="66" charset="0"/>
              </a:rPr>
              <a:t>hc</a:t>
            </a:r>
            <a:r>
              <a:rPr lang="en-US" dirty="0">
                <a:solidFill>
                  <a:schemeClr val="accent6"/>
                </a:solidFill>
                <a:latin typeface="Bradley Hand ITC" panose="03070402050302030203" pitchFamily="66" charset="0"/>
              </a:rPr>
              <a:t> N</a:t>
            </a:r>
            <a:r>
              <a:rPr lang="en-US" baseline="-25000" dirty="0">
                <a:solidFill>
                  <a:schemeClr val="accent6"/>
                </a:solidFill>
                <a:latin typeface="Bradley Hand ITC" panose="03070402050302030203" pitchFamily="66" charset="0"/>
              </a:rPr>
              <a:t>A</a:t>
            </a:r>
            <a:r>
              <a:rPr lang="en-US" dirty="0">
                <a:solidFill>
                  <a:schemeClr val="accent6"/>
                </a:solidFill>
                <a:latin typeface="Bradley Hand ITC" panose="03070402050302030203" pitchFamily="66" charset="0"/>
              </a:rPr>
              <a:t>      	        		  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  <a:latin typeface="Bradley Hand ITC" panose="03070402050302030203" pitchFamily="66" charset="0"/>
              </a:rPr>
              <a:t>        </a:t>
            </a:r>
            <a:r>
              <a:rPr lang="el-GR" dirty="0">
                <a:solidFill>
                  <a:schemeClr val="accent6"/>
                </a:solidFill>
                <a:latin typeface="Calibri" panose="020F0502020204030204" pitchFamily="34" charset="0"/>
              </a:rPr>
              <a:t>λ</a:t>
            </a:r>
            <a:endParaRPr lang="en-US" dirty="0">
              <a:solidFill>
                <a:schemeClr val="accent6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  <a:latin typeface="Bradley Hand ITC" panose="03070402050302030203" pitchFamily="66" charset="0"/>
              </a:rPr>
              <a:t>N</a:t>
            </a:r>
            <a:r>
              <a:rPr lang="en-US" baseline="-25000" dirty="0">
                <a:solidFill>
                  <a:schemeClr val="accent6"/>
                </a:solidFill>
                <a:latin typeface="Bradley Hand ITC" panose="03070402050302030203" pitchFamily="66" charset="0"/>
              </a:rPr>
              <a:t>A = </a:t>
            </a:r>
            <a:r>
              <a:rPr lang="en-US" baseline="-25000" dirty="0" err="1">
                <a:solidFill>
                  <a:schemeClr val="accent6"/>
                </a:solidFill>
                <a:latin typeface="Bradley Hand ITC" panose="03070402050302030203" pitchFamily="66" charset="0"/>
              </a:rPr>
              <a:t>Avagadro</a:t>
            </a:r>
            <a:r>
              <a:rPr lang="en-US" baseline="-25000" dirty="0">
                <a:solidFill>
                  <a:schemeClr val="accent6"/>
                </a:solidFill>
                <a:latin typeface="Bradley Hand ITC" panose="03070402050302030203" pitchFamily="66" charset="0"/>
              </a:rPr>
              <a:t> constant =</a:t>
            </a:r>
            <a:r>
              <a:rPr lang="en-US" sz="2000" baseline="-25000" dirty="0">
                <a:solidFill>
                  <a:schemeClr val="accent6"/>
                </a:solidFill>
                <a:latin typeface="Bradley Hand ITC" panose="03070402050302030203" pitchFamily="66" charset="0"/>
              </a:rPr>
              <a:t> </a:t>
            </a:r>
            <a:r>
              <a:rPr lang="en-US" sz="2000" dirty="0">
                <a:solidFill>
                  <a:schemeClr val="accent6"/>
                </a:solidFill>
                <a:latin typeface="Bradley Hand ITC" panose="03070402050302030203" pitchFamily="66" charset="0"/>
              </a:rPr>
              <a:t>6.02 X 10</a:t>
            </a:r>
            <a:r>
              <a:rPr lang="en-US" sz="2000" baseline="30000" dirty="0">
                <a:solidFill>
                  <a:schemeClr val="accent6"/>
                </a:solidFill>
                <a:latin typeface="Bradley Hand ITC" panose="03070402050302030203" pitchFamily="66" charset="0"/>
              </a:rPr>
              <a:t>23</a:t>
            </a:r>
            <a:r>
              <a:rPr lang="en-US" baseline="30000" dirty="0">
                <a:solidFill>
                  <a:schemeClr val="accent6"/>
                </a:solidFill>
                <a:latin typeface="Bradley Hand ITC" panose="03070402050302030203" pitchFamily="66" charset="0"/>
              </a:rPr>
              <a:t> </a:t>
            </a:r>
            <a:r>
              <a:rPr lang="en-US" sz="2000" dirty="0">
                <a:solidFill>
                  <a:schemeClr val="accent6"/>
                </a:solidFill>
                <a:latin typeface="Bradley Hand ITC" panose="03070402050302030203" pitchFamily="66" charset="0"/>
              </a:rPr>
              <a:t>mol</a:t>
            </a:r>
            <a:r>
              <a:rPr lang="en-US" sz="1800" baseline="30000" dirty="0">
                <a:solidFill>
                  <a:schemeClr val="accent6"/>
                </a:solidFill>
                <a:latin typeface="Bradley Hand ITC" panose="03070402050302030203" pitchFamily="66" charset="0"/>
              </a:rPr>
              <a:t>-1</a:t>
            </a:r>
            <a:endParaRPr lang="en-US" sz="1800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986319"/>
            <a:ext cx="5181600" cy="519064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8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813</Words>
  <Application>Microsoft Office PowerPoint</Application>
  <PresentationFormat>Widescreen</PresentationFormat>
  <Paragraphs>115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Agency FB</vt:lpstr>
      <vt:lpstr>Arial</vt:lpstr>
      <vt:lpstr>Bradley Hand ITC</vt:lpstr>
      <vt:lpstr>Calibri</vt:lpstr>
      <vt:lpstr>Calibri Light</vt:lpstr>
      <vt:lpstr>Cambria Math</vt:lpstr>
      <vt:lpstr>Wingdings</vt:lpstr>
      <vt:lpstr>Office Theme</vt:lpstr>
      <vt:lpstr>Atomic Theory</vt:lpstr>
      <vt:lpstr>Bohr Theory</vt:lpstr>
      <vt:lpstr>Calculations: Enthalpy change for electrons between shells</vt:lpstr>
      <vt:lpstr>PowerPoint Presentation</vt:lpstr>
      <vt:lpstr>Calculating the wave length of the photon</vt:lpstr>
      <vt:lpstr>Electromagnetic calculations Frequency, Wave lengths, and velocity of light and Energy</vt:lpstr>
      <vt:lpstr>PowerPoint Presentation</vt:lpstr>
      <vt:lpstr>problems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Theory</dc:title>
  <dc:creator>ashokap</dc:creator>
  <cp:lastModifiedBy>ashokap</cp:lastModifiedBy>
  <cp:revision>74</cp:revision>
  <dcterms:created xsi:type="dcterms:W3CDTF">2017-09-23T07:40:32Z</dcterms:created>
  <dcterms:modified xsi:type="dcterms:W3CDTF">2017-09-23T15:59:57Z</dcterms:modified>
</cp:coreProperties>
</file>